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73" r:id="rId6"/>
    <p:sldId id="303" r:id="rId7"/>
    <p:sldId id="356" r:id="rId8"/>
    <p:sldId id="357" r:id="rId9"/>
    <p:sldId id="358" r:id="rId10"/>
    <p:sldId id="359" r:id="rId11"/>
    <p:sldId id="305" r:id="rId12"/>
    <p:sldId id="360" r:id="rId13"/>
    <p:sldId id="361" r:id="rId14"/>
    <p:sldId id="362" r:id="rId15"/>
    <p:sldId id="363" r:id="rId16"/>
    <p:sldId id="364" r:id="rId17"/>
    <p:sldId id="365" r:id="rId18"/>
    <p:sldId id="309" r:id="rId19"/>
    <p:sldId id="366" r:id="rId20"/>
    <p:sldId id="367" r:id="rId21"/>
    <p:sldId id="368" r:id="rId22"/>
    <p:sldId id="370" r:id="rId23"/>
    <p:sldId id="372" r:id="rId24"/>
    <p:sldId id="3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BD5E45-3F1D-468B-B8E4-24544F114117}">
          <p14:sldIdLst>
            <p14:sldId id="298"/>
            <p14:sldId id="373"/>
            <p14:sldId id="303"/>
            <p14:sldId id="356"/>
            <p14:sldId id="357"/>
            <p14:sldId id="358"/>
            <p14:sldId id="359"/>
            <p14:sldId id="305"/>
            <p14:sldId id="360"/>
            <p14:sldId id="361"/>
            <p14:sldId id="362"/>
            <p14:sldId id="363"/>
            <p14:sldId id="364"/>
            <p14:sldId id="365"/>
            <p14:sldId id="309"/>
            <p14:sldId id="366"/>
            <p14:sldId id="367"/>
            <p14:sldId id="368"/>
            <p14:sldId id="370"/>
            <p14:sldId id="372"/>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footer rectangle">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Pasta grafiği ve kalem yüzde işareti">
            <a:extLst>
              <a:ext uri="{FF2B5EF4-FFF2-40B4-BE49-F238E27FC236}">
                <a16:creationId xmlns:a16="http://schemas.microsoft.com/office/drawing/2014/main" id="{65810330-F0B5-43C9-BC34-094FFB5C0529}"/>
              </a:ext>
            </a:extLst>
          </p:cNvPr>
          <p:cNvPicPr>
            <a:picLocks noChangeAspect="1"/>
          </p:cNvPicPr>
          <p:nvPr/>
        </p:nvPicPr>
        <p:blipFill>
          <a:blip r:embed="rId3"/>
          <a:srcRect/>
          <a:stretch/>
        </p:blipFill>
        <p:spPr>
          <a:xfrm>
            <a:off x="-3273" y="0"/>
            <a:ext cx="8044030" cy="6399825"/>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804935"/>
          </a:xfrm>
        </p:spPr>
        <p:txBody>
          <a:bodyPr anchor="b">
            <a:normAutofit/>
          </a:bodyPr>
          <a:lstStyle/>
          <a:p>
            <a:r>
              <a:rPr lang="en-US" sz="3700" dirty="0">
                <a:solidFill>
                  <a:schemeClr val="tx1"/>
                </a:solidFill>
              </a:rPr>
              <a:t>Applied Machine Learning</a:t>
            </a:r>
            <a:br>
              <a:rPr lang="tr-TR" sz="3700" dirty="0">
                <a:solidFill>
                  <a:schemeClr val="tx1"/>
                </a:solidFill>
              </a:rPr>
            </a:br>
            <a:r>
              <a:rPr lang="tr-TR" sz="3700" dirty="0">
                <a:solidFill>
                  <a:schemeClr val="tx1"/>
                </a:solidFill>
              </a:rPr>
              <a:t>Project Presentation</a:t>
            </a:r>
            <a:endParaRPr lang="en-US" sz="37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5"/>
            <a:ext cx="3205640" cy="907003"/>
          </a:xfrm>
        </p:spPr>
        <p:txBody>
          <a:bodyPr anchor="t">
            <a:normAutofit fontScale="70000" lnSpcReduction="20000"/>
          </a:bodyPr>
          <a:lstStyle/>
          <a:p>
            <a:pPr>
              <a:lnSpc>
                <a:spcPct val="120000"/>
              </a:lnSpc>
              <a:spcBef>
                <a:spcPts val="0"/>
              </a:spcBef>
              <a:spcAft>
                <a:spcPts val="0"/>
              </a:spcAft>
            </a:pPr>
            <a:r>
              <a:rPr lang="en-US" sz="2000" dirty="0"/>
              <a:t>Hakkıcan BÜLÜÇ-180709061</a:t>
            </a:r>
            <a:endParaRPr lang="tr-TR" sz="2000" dirty="0"/>
          </a:p>
          <a:p>
            <a:pPr>
              <a:lnSpc>
                <a:spcPct val="120000"/>
              </a:lnSpc>
              <a:spcBef>
                <a:spcPts val="0"/>
              </a:spcBef>
              <a:spcAft>
                <a:spcPts val="0"/>
              </a:spcAft>
            </a:pPr>
            <a:r>
              <a:rPr lang="en-US" sz="2000" dirty="0"/>
              <a:t>Adem Varol</a:t>
            </a:r>
            <a:r>
              <a:rPr lang="tr-TR" sz="2000" dirty="0"/>
              <a:t>-</a:t>
            </a:r>
            <a:r>
              <a:rPr lang="en-US" sz="2000" dirty="0"/>
              <a:t>200709078</a:t>
            </a:r>
            <a:endParaRPr lang="tr-TR" sz="2000" dirty="0"/>
          </a:p>
          <a:p>
            <a:pPr>
              <a:lnSpc>
                <a:spcPct val="120000"/>
              </a:lnSpc>
              <a:spcBef>
                <a:spcPts val="0"/>
              </a:spcBef>
              <a:spcAft>
                <a:spcPts val="0"/>
              </a:spcAft>
            </a:pPr>
            <a:r>
              <a:rPr lang="en-US" sz="2000" dirty="0"/>
              <a:t>Hüseyin ÇOBAN-180709018</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Resim 9">
            <a:extLst>
              <a:ext uri="{FF2B5EF4-FFF2-40B4-BE49-F238E27FC236}">
                <a16:creationId xmlns:a16="http://schemas.microsoft.com/office/drawing/2014/main" id="{FD607B53-F422-5B24-F4D7-0E58875D0FED}"/>
              </a:ext>
            </a:extLst>
          </p:cNvPr>
          <p:cNvPicPr>
            <a:picLocks noChangeAspect="1"/>
          </p:cNvPicPr>
          <p:nvPr/>
        </p:nvPicPr>
        <p:blipFill>
          <a:blip r:embed="rId3"/>
          <a:stretch>
            <a:fillRect/>
          </a:stretch>
        </p:blipFill>
        <p:spPr>
          <a:xfrm>
            <a:off x="2390282" y="1647797"/>
            <a:ext cx="7061217" cy="4607082"/>
          </a:xfrm>
          <a:prstGeom prst="rect">
            <a:avLst/>
          </a:prstGeom>
        </p:spPr>
      </p:pic>
    </p:spTree>
    <p:extLst>
      <p:ext uri="{BB962C8B-B14F-4D97-AF65-F5344CB8AC3E}">
        <p14:creationId xmlns:p14="http://schemas.microsoft.com/office/powerpoint/2010/main" val="19637505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28A87BF8-7A02-FF66-CB43-4AB3AA37C83A}"/>
              </a:ext>
            </a:extLst>
          </p:cNvPr>
          <p:cNvPicPr>
            <a:picLocks noChangeAspect="1"/>
          </p:cNvPicPr>
          <p:nvPr/>
        </p:nvPicPr>
        <p:blipFill>
          <a:blip r:embed="rId3"/>
          <a:stretch>
            <a:fillRect/>
          </a:stretch>
        </p:blipFill>
        <p:spPr>
          <a:xfrm>
            <a:off x="795512" y="1591761"/>
            <a:ext cx="10750715" cy="4526617"/>
          </a:xfrm>
          <a:prstGeom prst="rect">
            <a:avLst/>
          </a:prstGeom>
        </p:spPr>
      </p:pic>
    </p:spTree>
    <p:extLst>
      <p:ext uri="{BB962C8B-B14F-4D97-AF65-F5344CB8AC3E}">
        <p14:creationId xmlns:p14="http://schemas.microsoft.com/office/powerpoint/2010/main" val="96720708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2)">
                                      <p:cBhvr>
                                        <p:cTn id="7" dur="2000"/>
                                        <p:tgtEl>
                                          <p:spTgt spid="7"/>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2)">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2.1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C61930A-E9B5-2341-5A1F-FAF7A62E9308}"/>
              </a:ext>
            </a:extLst>
          </p:cNvPr>
          <p:cNvPicPr>
            <a:picLocks noChangeAspect="1"/>
          </p:cNvPicPr>
          <p:nvPr/>
        </p:nvPicPr>
        <p:blipFill>
          <a:blip r:embed="rId3"/>
          <a:stretch>
            <a:fillRect/>
          </a:stretch>
        </p:blipFill>
        <p:spPr>
          <a:xfrm>
            <a:off x="2180090" y="1587737"/>
            <a:ext cx="7058723" cy="4657417"/>
          </a:xfrm>
          <a:prstGeom prst="rect">
            <a:avLst/>
          </a:prstGeom>
        </p:spPr>
      </p:pic>
    </p:spTree>
    <p:extLst>
      <p:ext uri="{BB962C8B-B14F-4D97-AF65-F5344CB8AC3E}">
        <p14:creationId xmlns:p14="http://schemas.microsoft.com/office/powerpoint/2010/main" val="1157551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52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anim calcmode="lin" valueType="num">
                                      <p:cBhvr>
                                        <p:cTn id="24" dur="500" fill="hold"/>
                                        <p:tgtEl>
                                          <p:spTgt spid="5"/>
                                        </p:tgtEl>
                                        <p:attrNameLst>
                                          <p:attrName>ppt_x</p:attrName>
                                        </p:attrNameLst>
                                      </p:cBhvr>
                                      <p:tavLst>
                                        <p:tav tm="0">
                                          <p:val>
                                            <p:fltVal val="0.5"/>
                                          </p:val>
                                        </p:tav>
                                        <p:tav tm="100000">
                                          <p:val>
                                            <p:strVal val="#ppt_x"/>
                                          </p:val>
                                        </p:tav>
                                      </p:tavLst>
                                    </p:anim>
                                    <p:anim calcmode="lin" valueType="num">
                                      <p:cBhvr>
                                        <p:cTn id="25"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3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096EEB4C-DA9F-6A3E-63A5-605BF4E4D96A}"/>
              </a:ext>
            </a:extLst>
          </p:cNvPr>
          <p:cNvPicPr>
            <a:picLocks noChangeAspect="1"/>
          </p:cNvPicPr>
          <p:nvPr/>
        </p:nvPicPr>
        <p:blipFill>
          <a:blip r:embed="rId3"/>
          <a:stretch>
            <a:fillRect/>
          </a:stretch>
        </p:blipFill>
        <p:spPr>
          <a:xfrm>
            <a:off x="1169759" y="1591761"/>
            <a:ext cx="10269969" cy="852142"/>
          </a:xfrm>
          <a:prstGeom prst="rect">
            <a:avLst/>
          </a:prstGeom>
        </p:spPr>
      </p:pic>
      <p:pic>
        <p:nvPicPr>
          <p:cNvPr id="10" name="Resim 9">
            <a:extLst>
              <a:ext uri="{FF2B5EF4-FFF2-40B4-BE49-F238E27FC236}">
                <a16:creationId xmlns:a16="http://schemas.microsoft.com/office/drawing/2014/main" id="{9B5C8706-C1D7-6511-F7FA-F62C0DCCA1ED}"/>
              </a:ext>
            </a:extLst>
          </p:cNvPr>
          <p:cNvPicPr>
            <a:picLocks noChangeAspect="1"/>
          </p:cNvPicPr>
          <p:nvPr/>
        </p:nvPicPr>
        <p:blipFill>
          <a:blip r:embed="rId4"/>
          <a:stretch>
            <a:fillRect/>
          </a:stretch>
        </p:blipFill>
        <p:spPr>
          <a:xfrm>
            <a:off x="3195170" y="2401413"/>
            <a:ext cx="5295678" cy="3857555"/>
          </a:xfrm>
          <a:prstGeom prst="rect">
            <a:avLst/>
          </a:prstGeom>
        </p:spPr>
      </p:pic>
    </p:spTree>
    <p:extLst>
      <p:ext uri="{BB962C8B-B14F-4D97-AF65-F5344CB8AC3E}">
        <p14:creationId xmlns:p14="http://schemas.microsoft.com/office/powerpoint/2010/main" val="126024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80">
                                          <p:stCondLst>
                                            <p:cond delay="0"/>
                                          </p:stCondLst>
                                        </p:cTn>
                                        <p:tgtEl>
                                          <p:spTgt spid="10"/>
                                        </p:tgtEl>
                                      </p:cBhvr>
                                    </p:animEffect>
                                    <p:anim calcmode="lin" valueType="num">
                                      <p:cBhvr>
                                        <p:cTn id="3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1" dur="26">
                                          <p:stCondLst>
                                            <p:cond delay="650"/>
                                          </p:stCondLst>
                                        </p:cTn>
                                        <p:tgtEl>
                                          <p:spTgt spid="10"/>
                                        </p:tgtEl>
                                      </p:cBhvr>
                                      <p:to x="100000" y="60000"/>
                                    </p:animScale>
                                    <p:animScale>
                                      <p:cBhvr>
                                        <p:cTn id="42" dur="166" decel="50000">
                                          <p:stCondLst>
                                            <p:cond delay="676"/>
                                          </p:stCondLst>
                                        </p:cTn>
                                        <p:tgtEl>
                                          <p:spTgt spid="10"/>
                                        </p:tgtEl>
                                      </p:cBhvr>
                                      <p:to x="100000" y="100000"/>
                                    </p:animScale>
                                    <p:animScale>
                                      <p:cBhvr>
                                        <p:cTn id="43" dur="26">
                                          <p:stCondLst>
                                            <p:cond delay="1312"/>
                                          </p:stCondLst>
                                        </p:cTn>
                                        <p:tgtEl>
                                          <p:spTgt spid="10"/>
                                        </p:tgtEl>
                                      </p:cBhvr>
                                      <p:to x="100000" y="80000"/>
                                    </p:animScale>
                                    <p:animScale>
                                      <p:cBhvr>
                                        <p:cTn id="44" dur="166" decel="50000">
                                          <p:stCondLst>
                                            <p:cond delay="1338"/>
                                          </p:stCondLst>
                                        </p:cTn>
                                        <p:tgtEl>
                                          <p:spTgt spid="10"/>
                                        </p:tgtEl>
                                      </p:cBhvr>
                                      <p:to x="100000" y="100000"/>
                                    </p:animScale>
                                    <p:animScale>
                                      <p:cBhvr>
                                        <p:cTn id="45" dur="26">
                                          <p:stCondLst>
                                            <p:cond delay="1642"/>
                                          </p:stCondLst>
                                        </p:cTn>
                                        <p:tgtEl>
                                          <p:spTgt spid="10"/>
                                        </p:tgtEl>
                                      </p:cBhvr>
                                      <p:to x="100000" y="90000"/>
                                    </p:animScale>
                                    <p:animScale>
                                      <p:cBhvr>
                                        <p:cTn id="46" dur="166" decel="50000">
                                          <p:stCondLst>
                                            <p:cond delay="1668"/>
                                          </p:stCondLst>
                                        </p:cTn>
                                        <p:tgtEl>
                                          <p:spTgt spid="10"/>
                                        </p:tgtEl>
                                      </p:cBhvr>
                                      <p:to x="100000" y="100000"/>
                                    </p:animScale>
                                    <p:animScale>
                                      <p:cBhvr>
                                        <p:cTn id="47" dur="26">
                                          <p:stCondLst>
                                            <p:cond delay="1808"/>
                                          </p:stCondLst>
                                        </p:cTn>
                                        <p:tgtEl>
                                          <p:spTgt spid="10"/>
                                        </p:tgtEl>
                                      </p:cBhvr>
                                      <p:to x="100000" y="95000"/>
                                    </p:animScale>
                                    <p:animScale>
                                      <p:cBhvr>
                                        <p:cTn id="4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4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0656A2DC-37B5-759A-5405-421992EBFCAB}"/>
              </a:ext>
            </a:extLst>
          </p:cNvPr>
          <p:cNvPicPr>
            <a:picLocks noChangeAspect="1"/>
          </p:cNvPicPr>
          <p:nvPr/>
        </p:nvPicPr>
        <p:blipFill>
          <a:blip r:embed="rId3"/>
          <a:stretch>
            <a:fillRect/>
          </a:stretch>
        </p:blipFill>
        <p:spPr>
          <a:xfrm>
            <a:off x="1322966" y="1620435"/>
            <a:ext cx="9931736" cy="1258952"/>
          </a:xfrm>
          <a:prstGeom prst="rect">
            <a:avLst/>
          </a:prstGeom>
        </p:spPr>
      </p:pic>
      <p:pic>
        <p:nvPicPr>
          <p:cNvPr id="12" name="Resim 11">
            <a:extLst>
              <a:ext uri="{FF2B5EF4-FFF2-40B4-BE49-F238E27FC236}">
                <a16:creationId xmlns:a16="http://schemas.microsoft.com/office/drawing/2014/main" id="{F6FA9BE4-B769-A41F-537E-C4B2F2F2473A}"/>
              </a:ext>
            </a:extLst>
          </p:cNvPr>
          <p:cNvPicPr>
            <a:picLocks noChangeAspect="1"/>
          </p:cNvPicPr>
          <p:nvPr/>
        </p:nvPicPr>
        <p:blipFill>
          <a:blip r:embed="rId4"/>
          <a:stretch>
            <a:fillRect/>
          </a:stretch>
        </p:blipFill>
        <p:spPr>
          <a:xfrm>
            <a:off x="3103000" y="2830747"/>
            <a:ext cx="5389247" cy="3389024"/>
          </a:xfrm>
          <a:prstGeom prst="rect">
            <a:avLst/>
          </a:prstGeom>
        </p:spPr>
      </p:pic>
    </p:spTree>
    <p:extLst>
      <p:ext uri="{BB962C8B-B14F-4D97-AF65-F5344CB8AC3E}">
        <p14:creationId xmlns:p14="http://schemas.microsoft.com/office/powerpoint/2010/main" val="644679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nes intersecting at pushpin">
            <a:extLst>
              <a:ext uri="{FF2B5EF4-FFF2-40B4-BE49-F238E27FC236}">
                <a16:creationId xmlns:a16="http://schemas.microsoft.com/office/drawing/2014/main" id="{A131D009-3278-0CF3-835F-7008693CF159}"/>
              </a:ext>
            </a:extLst>
          </p:cNvPr>
          <p:cNvPicPr>
            <a:picLocks noChangeAspect="1"/>
          </p:cNvPicPr>
          <p:nvPr/>
        </p:nvPicPr>
        <p:blipFill rotWithShape="1">
          <a:blip r:embed="rId2"/>
          <a:srcRect t="9391" b="6340"/>
          <a:stretch/>
        </p:blipFill>
        <p:spPr>
          <a:xfrm>
            <a:off x="20" y="975"/>
            <a:ext cx="12191980" cy="6858000"/>
          </a:xfrm>
          <a:prstGeom prst="rect">
            <a:avLst/>
          </a:prstGeom>
        </p:spPr>
      </p:pic>
      <p:sp>
        <p:nvSpPr>
          <p:cNvPr id="14" name="Rectangle 13">
            <a:extLst>
              <a:ext uri="{FF2B5EF4-FFF2-40B4-BE49-F238E27FC236}">
                <a16:creationId xmlns:a16="http://schemas.microsoft.com/office/drawing/2014/main" id="{B94BE868-D43F-4940-8CE9-93D953A11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92622"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E0BDF-6B51-4886-9E90-67B01CBD5BB2}"/>
              </a:ext>
            </a:extLst>
          </p:cNvPr>
          <p:cNvSpPr>
            <a:spLocks noGrp="1"/>
          </p:cNvSpPr>
          <p:nvPr>
            <p:ph type="title"/>
          </p:nvPr>
        </p:nvSpPr>
        <p:spPr>
          <a:xfrm>
            <a:off x="7500436" y="3074477"/>
            <a:ext cx="3686373" cy="1351625"/>
          </a:xfrm>
        </p:spPr>
        <p:txBody>
          <a:bodyPr vert="horz" lIns="91440" tIns="45720" rIns="91440" bIns="45720" rtlCol="0" anchor="b">
            <a:normAutofit/>
          </a:bodyPr>
          <a:lstStyle/>
          <a:p>
            <a:r>
              <a:rPr lang="tr-TR" sz="4400" dirty="0">
                <a:solidFill>
                  <a:schemeClr val="bg1"/>
                </a:solidFill>
              </a:rPr>
              <a:t>QUESTIONS</a:t>
            </a:r>
            <a:endParaRPr lang="en-US" sz="4400" dirty="0">
              <a:solidFill>
                <a:schemeClr val="bg1"/>
              </a:solidFill>
            </a:endParaRPr>
          </a:p>
        </p:txBody>
      </p:sp>
      <p:cxnSp>
        <p:nvCxnSpPr>
          <p:cNvPr id="16"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Düz Bağlayıcı 4">
            <a:extLst>
              <a:ext uri="{FF2B5EF4-FFF2-40B4-BE49-F238E27FC236}">
                <a16:creationId xmlns:a16="http://schemas.microsoft.com/office/drawing/2014/main" id="{29AA8D8D-8D01-1416-E717-8737AEE11C02}"/>
              </a:ext>
            </a:extLst>
          </p:cNvPr>
          <p:cNvCxnSpPr>
            <a:cxnSpLocks/>
          </p:cNvCxnSpPr>
          <p:nvPr/>
        </p:nvCxnSpPr>
        <p:spPr>
          <a:xfrm>
            <a:off x="7130374" y="4523381"/>
            <a:ext cx="4207349" cy="0"/>
          </a:xfrm>
          <a:prstGeom prst="line">
            <a:avLst/>
          </a:prstGeom>
          <a:ln w="76200">
            <a:solidFill>
              <a:srgbClr val="F0F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42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1)</a:t>
            </a:r>
            <a:r>
              <a:rPr lang="tr-TR" sz="2000" b="0" i="0" dirty="0">
                <a:solidFill>
                  <a:srgbClr val="333333"/>
                </a:solidFill>
                <a:effectLst/>
                <a:latin typeface="Helvetica Neue"/>
              </a:rPr>
              <a:t> </a:t>
            </a:r>
            <a:r>
              <a:rPr lang="en-US" sz="2000" b="0" i="0" dirty="0">
                <a:solidFill>
                  <a:srgbClr val="333333"/>
                </a:solidFill>
                <a:effectLst/>
                <a:latin typeface="Helvetica Neue"/>
              </a:rPr>
              <a:t>Are students living in the village more successful than those living in the city center?</a:t>
            </a:r>
          </a:p>
        </p:txBody>
      </p:sp>
      <p:pic>
        <p:nvPicPr>
          <p:cNvPr id="4" name="Resim 3">
            <a:extLst>
              <a:ext uri="{FF2B5EF4-FFF2-40B4-BE49-F238E27FC236}">
                <a16:creationId xmlns:a16="http://schemas.microsoft.com/office/drawing/2014/main" id="{27E7939B-F085-6DC3-8FDF-47D0D13C126A}"/>
              </a:ext>
            </a:extLst>
          </p:cNvPr>
          <p:cNvPicPr>
            <a:picLocks noChangeAspect="1"/>
          </p:cNvPicPr>
          <p:nvPr/>
        </p:nvPicPr>
        <p:blipFill>
          <a:blip r:embed="rId3"/>
          <a:stretch>
            <a:fillRect/>
          </a:stretch>
        </p:blipFill>
        <p:spPr>
          <a:xfrm>
            <a:off x="983729" y="2077635"/>
            <a:ext cx="10116705" cy="4186978"/>
          </a:xfrm>
          <a:prstGeom prst="rect">
            <a:avLst/>
          </a:prstGeom>
        </p:spPr>
      </p:pic>
    </p:spTree>
    <p:extLst>
      <p:ext uri="{BB962C8B-B14F-4D97-AF65-F5344CB8AC3E}">
        <p14:creationId xmlns:p14="http://schemas.microsoft.com/office/powerpoint/2010/main" val="1292607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2</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2)</a:t>
            </a:r>
            <a:r>
              <a:rPr lang="tr-TR" sz="2000" b="0" i="0" dirty="0">
                <a:solidFill>
                  <a:srgbClr val="333333"/>
                </a:solidFill>
                <a:effectLst/>
                <a:latin typeface="Helvetica Neue"/>
              </a:rPr>
              <a:t> </a:t>
            </a:r>
            <a:r>
              <a:rPr lang="en-US" sz="2000" b="0" i="0" dirty="0">
                <a:solidFill>
                  <a:srgbClr val="333333"/>
                </a:solidFill>
                <a:effectLst/>
                <a:latin typeface="Helvetica Neue"/>
              </a:rPr>
              <a:t>Are girls or boys most negatively affected by the separation of parents?</a:t>
            </a:r>
          </a:p>
        </p:txBody>
      </p:sp>
      <p:pic>
        <p:nvPicPr>
          <p:cNvPr id="5" name="Resim 4">
            <a:extLst>
              <a:ext uri="{FF2B5EF4-FFF2-40B4-BE49-F238E27FC236}">
                <a16:creationId xmlns:a16="http://schemas.microsoft.com/office/drawing/2014/main" id="{58D61E60-0CE1-7456-74B0-1145B8B5E960}"/>
              </a:ext>
            </a:extLst>
          </p:cNvPr>
          <p:cNvPicPr>
            <a:picLocks noChangeAspect="1"/>
          </p:cNvPicPr>
          <p:nvPr/>
        </p:nvPicPr>
        <p:blipFill>
          <a:blip r:embed="rId3"/>
          <a:stretch>
            <a:fillRect/>
          </a:stretch>
        </p:blipFill>
        <p:spPr>
          <a:xfrm>
            <a:off x="948628" y="2077634"/>
            <a:ext cx="10523014" cy="4177249"/>
          </a:xfrm>
          <a:prstGeom prst="rect">
            <a:avLst/>
          </a:prstGeom>
        </p:spPr>
      </p:pic>
    </p:spTree>
    <p:extLst>
      <p:ext uri="{BB962C8B-B14F-4D97-AF65-F5344CB8AC3E}">
        <p14:creationId xmlns:p14="http://schemas.microsoft.com/office/powerpoint/2010/main" val="2109050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amond(in)">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3"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3)">
                                      <p:cBhvr>
                                        <p:cTn id="2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3</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3</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Which attribute is more important to success?</a:t>
            </a:r>
          </a:p>
        </p:txBody>
      </p:sp>
      <p:pic>
        <p:nvPicPr>
          <p:cNvPr id="4" name="Resim 3">
            <a:extLst>
              <a:ext uri="{FF2B5EF4-FFF2-40B4-BE49-F238E27FC236}">
                <a16:creationId xmlns:a16="http://schemas.microsoft.com/office/drawing/2014/main" id="{B95A27BB-351B-B277-1C5C-E311DFF697EB}"/>
              </a:ext>
            </a:extLst>
          </p:cNvPr>
          <p:cNvPicPr>
            <a:picLocks noChangeAspect="1"/>
          </p:cNvPicPr>
          <p:nvPr/>
        </p:nvPicPr>
        <p:blipFill>
          <a:blip r:embed="rId3"/>
          <a:stretch>
            <a:fillRect/>
          </a:stretch>
        </p:blipFill>
        <p:spPr>
          <a:xfrm>
            <a:off x="911032" y="2015689"/>
            <a:ext cx="10640018" cy="2826613"/>
          </a:xfrm>
          <a:prstGeom prst="rect">
            <a:avLst/>
          </a:prstGeom>
        </p:spPr>
      </p:pic>
    </p:spTree>
    <p:extLst>
      <p:ext uri="{BB962C8B-B14F-4D97-AF65-F5344CB8AC3E}">
        <p14:creationId xmlns:p14="http://schemas.microsoft.com/office/powerpoint/2010/main" val="1770013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p:cTn id="15"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17" name="Resim 16">
            <a:extLst>
              <a:ext uri="{FF2B5EF4-FFF2-40B4-BE49-F238E27FC236}">
                <a16:creationId xmlns:a16="http://schemas.microsoft.com/office/drawing/2014/main" id="{FAFC54CE-AF01-2A21-3A67-37D95447C130}"/>
              </a:ext>
            </a:extLst>
          </p:cNvPr>
          <p:cNvPicPr>
            <a:picLocks noChangeAspect="1"/>
          </p:cNvPicPr>
          <p:nvPr/>
        </p:nvPicPr>
        <p:blipFill>
          <a:blip r:embed="rId3"/>
          <a:stretch>
            <a:fillRect/>
          </a:stretch>
        </p:blipFill>
        <p:spPr>
          <a:xfrm>
            <a:off x="973548" y="2019267"/>
            <a:ext cx="8588741" cy="4205449"/>
          </a:xfrm>
          <a:prstGeom prst="rect">
            <a:avLst/>
          </a:prstGeom>
        </p:spPr>
      </p:pic>
    </p:spTree>
    <p:extLst>
      <p:ext uri="{BB962C8B-B14F-4D97-AF65-F5344CB8AC3E}">
        <p14:creationId xmlns:p14="http://schemas.microsoft.com/office/powerpoint/2010/main" val="2003402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p:cTn id="19"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000"/>
                                        <p:tgtEl>
                                          <p:spTgt spid="17"/>
                                        </p:tgtEl>
                                      </p:cBhvr>
                                    </p:animEffect>
                                    <p:anim calcmode="lin" valueType="num">
                                      <p:cBhvr>
                                        <p:cTn id="27" dur="2000" fill="hold"/>
                                        <p:tgtEl>
                                          <p:spTgt spid="17"/>
                                        </p:tgtEl>
                                        <p:attrNameLst>
                                          <p:attrName>ppt_w</p:attrName>
                                        </p:attrNameLst>
                                      </p:cBhvr>
                                      <p:tavLst>
                                        <p:tav tm="0" fmla="#ppt_w*sin(2.5*pi*$)">
                                          <p:val>
                                            <p:fltVal val="0"/>
                                          </p:val>
                                        </p:tav>
                                        <p:tav tm="100000">
                                          <p:val>
                                            <p:fltVal val="1"/>
                                          </p:val>
                                        </p:tav>
                                      </p:tavLst>
                                    </p:anim>
                                    <p:anim calcmode="lin" valueType="num">
                                      <p:cBhvr>
                                        <p:cTn id="28"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Students’ Data Set Description</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C4D74D4D-87A8-DDB4-8628-B60D676FC012}"/>
              </a:ext>
            </a:extLst>
          </p:cNvPr>
          <p:cNvSpPr txBox="1">
            <a:spLocks/>
          </p:cNvSpPr>
          <p:nvPr/>
        </p:nvSpPr>
        <p:spPr>
          <a:xfrm>
            <a:off x="752272" y="1655769"/>
            <a:ext cx="10687456" cy="446261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just" defTabSz="914400" rtl="0" eaLnBrk="1" fontAlgn="auto" latinLnBrk="0" hangingPunct="1">
              <a:lnSpc>
                <a:spcPct val="110000"/>
              </a:lnSpc>
              <a:spcBef>
                <a:spcPts val="1200"/>
              </a:spcBef>
              <a:spcAft>
                <a:spcPts val="200"/>
              </a:spcAft>
              <a:buClr>
                <a:srgbClr val="F6A21D"/>
              </a:buClr>
              <a:buSzPct val="100000"/>
              <a:buFont typeface="Calibri" panose="020F0502020204030204" pitchFamily="34" charset="0"/>
              <a:buChar char=" "/>
              <a:tabLst/>
              <a:defRPr/>
            </a:pPr>
            <a:r>
              <a:rPr kumimoji="0" lang="en-US" sz="32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In this research, we examined the students of Ortaca Anatolian High School (OAL) and Yunus Emre Anatolian High School (YEAL). The students were asked about their demographic characteristics, the education level of their parents, the number of siblings, the divorce and separation status of the parents, who the student lived with, the living conditions of his parents, and whether there was any illness in his family or himself. No such research has been done for OAL and YEAL schools before. Therefore, this research is a first.</a:t>
            </a:r>
          </a:p>
        </p:txBody>
      </p:sp>
    </p:spTree>
    <p:extLst>
      <p:ext uri="{BB962C8B-B14F-4D97-AF65-F5344CB8AC3E}">
        <p14:creationId xmlns:p14="http://schemas.microsoft.com/office/powerpoint/2010/main" val="122264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4" name="Resim 3">
            <a:extLst>
              <a:ext uri="{FF2B5EF4-FFF2-40B4-BE49-F238E27FC236}">
                <a16:creationId xmlns:a16="http://schemas.microsoft.com/office/drawing/2014/main" id="{83C56F74-53CC-ABA8-E854-C13EFB3705F3}"/>
              </a:ext>
            </a:extLst>
          </p:cNvPr>
          <p:cNvPicPr>
            <a:picLocks noChangeAspect="1"/>
          </p:cNvPicPr>
          <p:nvPr/>
        </p:nvPicPr>
        <p:blipFill rotWithShape="1">
          <a:blip r:embed="rId3"/>
          <a:srcRect r="61877" b="51359"/>
          <a:stretch/>
        </p:blipFill>
        <p:spPr>
          <a:xfrm>
            <a:off x="1147181" y="1927521"/>
            <a:ext cx="5362949" cy="3977168"/>
          </a:xfrm>
          <a:prstGeom prst="rect">
            <a:avLst/>
          </a:prstGeom>
        </p:spPr>
      </p:pic>
      <p:pic>
        <p:nvPicPr>
          <p:cNvPr id="12" name="Resim 11">
            <a:extLst>
              <a:ext uri="{FF2B5EF4-FFF2-40B4-BE49-F238E27FC236}">
                <a16:creationId xmlns:a16="http://schemas.microsoft.com/office/drawing/2014/main" id="{11B48B70-4250-84D5-6A42-F5CE4DBF38E1}"/>
              </a:ext>
            </a:extLst>
          </p:cNvPr>
          <p:cNvPicPr>
            <a:picLocks noChangeAspect="1"/>
          </p:cNvPicPr>
          <p:nvPr/>
        </p:nvPicPr>
        <p:blipFill rotWithShape="1">
          <a:blip r:embed="rId3"/>
          <a:srcRect l="-1" t="51066" r="67027" b="5055"/>
          <a:stretch/>
        </p:blipFill>
        <p:spPr>
          <a:xfrm>
            <a:off x="6527311" y="2104091"/>
            <a:ext cx="4797016" cy="3710300"/>
          </a:xfrm>
          <a:prstGeom prst="rect">
            <a:avLst/>
          </a:prstGeom>
        </p:spPr>
      </p:pic>
    </p:spTree>
    <p:extLst>
      <p:ext uri="{BB962C8B-B14F-4D97-AF65-F5344CB8AC3E}">
        <p14:creationId xmlns:p14="http://schemas.microsoft.com/office/powerpoint/2010/main" val="2389124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5</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5</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At which grade level is the educational status of the parents more effective?</a:t>
            </a:r>
          </a:p>
        </p:txBody>
      </p:sp>
      <p:pic>
        <p:nvPicPr>
          <p:cNvPr id="5" name="Resim 4">
            <a:extLst>
              <a:ext uri="{FF2B5EF4-FFF2-40B4-BE49-F238E27FC236}">
                <a16:creationId xmlns:a16="http://schemas.microsoft.com/office/drawing/2014/main" id="{D8C913B3-CBE5-54FE-396A-31681E137C7E}"/>
              </a:ext>
            </a:extLst>
          </p:cNvPr>
          <p:cNvPicPr>
            <a:picLocks noChangeAspect="1"/>
          </p:cNvPicPr>
          <p:nvPr/>
        </p:nvPicPr>
        <p:blipFill rotWithShape="1">
          <a:blip r:embed="rId3"/>
          <a:srcRect/>
          <a:stretch/>
        </p:blipFill>
        <p:spPr>
          <a:xfrm>
            <a:off x="978167" y="1967050"/>
            <a:ext cx="7763019" cy="4321102"/>
          </a:xfrm>
          <a:prstGeom prst="rect">
            <a:avLst/>
          </a:prstGeom>
        </p:spPr>
      </p:pic>
    </p:spTree>
    <p:extLst>
      <p:ext uri="{BB962C8B-B14F-4D97-AF65-F5344CB8AC3E}">
        <p14:creationId xmlns:p14="http://schemas.microsoft.com/office/powerpoint/2010/main" val="1480122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a:t>
            </a:r>
            <a:r>
              <a:rPr kumimoji="0" lang="tr-TR" sz="47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Attributes</a:t>
            </a: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Resim 18">
            <a:extLst>
              <a:ext uri="{FF2B5EF4-FFF2-40B4-BE49-F238E27FC236}">
                <a16:creationId xmlns:a16="http://schemas.microsoft.com/office/drawing/2014/main" id="{A355B8BC-21E9-172B-3527-FB2390082F95}"/>
              </a:ext>
            </a:extLst>
          </p:cNvPr>
          <p:cNvPicPr>
            <a:picLocks noChangeAspect="1"/>
          </p:cNvPicPr>
          <p:nvPr/>
        </p:nvPicPr>
        <p:blipFill>
          <a:blip r:embed="rId3"/>
          <a:stretch>
            <a:fillRect/>
          </a:stretch>
        </p:blipFill>
        <p:spPr>
          <a:xfrm>
            <a:off x="752271" y="1667433"/>
            <a:ext cx="10778247" cy="4610979"/>
          </a:xfrm>
          <a:prstGeom prst="rect">
            <a:avLst/>
          </a:prstGeom>
        </p:spPr>
      </p:pic>
    </p:spTree>
    <p:extLst>
      <p:ext uri="{BB962C8B-B14F-4D97-AF65-F5344CB8AC3E}">
        <p14:creationId xmlns:p14="http://schemas.microsoft.com/office/powerpoint/2010/main" val="8028598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577DA9C1-3721-E071-0B29-6A359888CD4A}"/>
              </a:ext>
            </a:extLst>
          </p:cNvPr>
          <p:cNvPicPr>
            <a:picLocks noChangeAspect="1"/>
          </p:cNvPicPr>
          <p:nvPr/>
        </p:nvPicPr>
        <p:blipFill>
          <a:blip r:embed="rId3"/>
          <a:stretch>
            <a:fillRect/>
          </a:stretch>
        </p:blipFill>
        <p:spPr>
          <a:xfrm>
            <a:off x="739304" y="1795537"/>
            <a:ext cx="10707679" cy="1395137"/>
          </a:xfrm>
          <a:prstGeom prst="rect">
            <a:avLst/>
          </a:prstGeom>
        </p:spPr>
      </p:pic>
      <p:pic>
        <p:nvPicPr>
          <p:cNvPr id="8" name="Resim 7">
            <a:extLst>
              <a:ext uri="{FF2B5EF4-FFF2-40B4-BE49-F238E27FC236}">
                <a16:creationId xmlns:a16="http://schemas.microsoft.com/office/drawing/2014/main" id="{B30F6AAA-A147-5AEB-9B42-F5EBCB453D98}"/>
              </a:ext>
            </a:extLst>
          </p:cNvPr>
          <p:cNvPicPr>
            <a:picLocks noChangeAspect="1"/>
          </p:cNvPicPr>
          <p:nvPr/>
        </p:nvPicPr>
        <p:blipFill>
          <a:blip r:embed="rId4"/>
          <a:stretch>
            <a:fillRect/>
          </a:stretch>
        </p:blipFill>
        <p:spPr>
          <a:xfrm>
            <a:off x="752271" y="3458512"/>
            <a:ext cx="10700849" cy="2524004"/>
          </a:xfrm>
          <a:prstGeom prst="rect">
            <a:avLst/>
          </a:prstGeom>
        </p:spPr>
      </p:pic>
    </p:spTree>
    <p:extLst>
      <p:ext uri="{BB962C8B-B14F-4D97-AF65-F5344CB8AC3E}">
        <p14:creationId xmlns:p14="http://schemas.microsoft.com/office/powerpoint/2010/main" val="2314822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(Statistics-2)</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7AA49BF1-BFE7-4DA7-FBBD-E924CE69D5A1}"/>
              </a:ext>
            </a:extLst>
          </p:cNvPr>
          <p:cNvPicPr>
            <a:picLocks noChangeAspect="1"/>
          </p:cNvPicPr>
          <p:nvPr/>
        </p:nvPicPr>
        <p:blipFill>
          <a:blip r:embed="rId3"/>
          <a:stretch>
            <a:fillRect/>
          </a:stretch>
        </p:blipFill>
        <p:spPr>
          <a:xfrm>
            <a:off x="869004" y="1591760"/>
            <a:ext cx="10570724" cy="4692305"/>
          </a:xfrm>
          <a:prstGeom prst="rect">
            <a:avLst/>
          </a:prstGeom>
        </p:spPr>
      </p:pic>
    </p:spTree>
    <p:extLst>
      <p:ext uri="{BB962C8B-B14F-4D97-AF65-F5344CB8AC3E}">
        <p14:creationId xmlns:p14="http://schemas.microsoft.com/office/powerpoint/2010/main" val="4282114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(Statistics-3)</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129A7E28-5C4D-67B2-993E-5BB0E65D3A9F}"/>
              </a:ext>
            </a:extLst>
          </p:cNvPr>
          <p:cNvPicPr>
            <a:picLocks noChangeAspect="1"/>
          </p:cNvPicPr>
          <p:nvPr/>
        </p:nvPicPr>
        <p:blipFill>
          <a:blip r:embed="rId3"/>
          <a:stretch>
            <a:fillRect/>
          </a:stretch>
        </p:blipFill>
        <p:spPr>
          <a:xfrm>
            <a:off x="1277571" y="1655769"/>
            <a:ext cx="9624299" cy="4540748"/>
          </a:xfrm>
          <a:prstGeom prst="rect">
            <a:avLst/>
          </a:prstGeom>
        </p:spPr>
      </p:pic>
    </p:spTree>
    <p:extLst>
      <p:ext uri="{BB962C8B-B14F-4D97-AF65-F5344CB8AC3E}">
        <p14:creationId xmlns:p14="http://schemas.microsoft.com/office/powerpoint/2010/main" val="4560936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(Statistics-4)</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63C35D4-F87A-49C2-9897-5697E3964F50}"/>
              </a:ext>
            </a:extLst>
          </p:cNvPr>
          <p:cNvPicPr>
            <a:picLocks noChangeAspect="1"/>
          </p:cNvPicPr>
          <p:nvPr/>
        </p:nvPicPr>
        <p:blipFill>
          <a:blip r:embed="rId3"/>
          <a:stretch>
            <a:fillRect/>
          </a:stretch>
        </p:blipFill>
        <p:spPr>
          <a:xfrm>
            <a:off x="1452659" y="1600978"/>
            <a:ext cx="9410839" cy="4644177"/>
          </a:xfrm>
          <a:prstGeom prst="rect">
            <a:avLst/>
          </a:prstGeom>
        </p:spPr>
      </p:pic>
    </p:spTree>
    <p:extLst>
      <p:ext uri="{BB962C8B-B14F-4D97-AF65-F5344CB8AC3E}">
        <p14:creationId xmlns:p14="http://schemas.microsoft.com/office/powerpoint/2010/main" val="7193606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3D abstract blue and gold cube illustration">
            <a:extLst>
              <a:ext uri="{FF2B5EF4-FFF2-40B4-BE49-F238E27FC236}">
                <a16:creationId xmlns:a16="http://schemas.microsoft.com/office/drawing/2014/main" id="{8A82FAE7-E192-5AEF-1DAE-FABC75E91542}"/>
              </a:ext>
            </a:extLst>
          </p:cNvPr>
          <p:cNvPicPr>
            <a:picLocks noChangeAspect="1"/>
          </p:cNvPicPr>
          <p:nvPr/>
        </p:nvPicPr>
        <p:blipFill rotWithShape="1">
          <a:blip r:embed="rId2"/>
          <a:srcRect b="6250"/>
          <a:stretch/>
        </p:blipFill>
        <p:spPr>
          <a:xfrm>
            <a:off x="-3174" y="10"/>
            <a:ext cx="12191999" cy="6857990"/>
          </a:xfrm>
          <a:prstGeom prst="rect">
            <a:avLst/>
          </a:prstGeom>
        </p:spPr>
      </p:pic>
      <p:sp>
        <p:nvSpPr>
          <p:cNvPr id="13" name="Rectangle 12">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B2AD44-6883-1A05-DE76-BAB4EB95E9A7}"/>
              </a:ext>
            </a:extLst>
          </p:cNvPr>
          <p:cNvSpPr>
            <a:spLocks noGrp="1"/>
          </p:cNvSpPr>
          <p:nvPr>
            <p:ph type="title"/>
          </p:nvPr>
        </p:nvSpPr>
        <p:spPr>
          <a:xfrm>
            <a:off x="5452445" y="2549706"/>
            <a:ext cx="6470692" cy="2091477"/>
          </a:xfrm>
        </p:spPr>
        <p:txBody>
          <a:bodyPr vert="horz" lIns="91440" tIns="45720" rIns="91440" bIns="45720" rtlCol="0" anchor="b">
            <a:normAutofit/>
          </a:bodyPr>
          <a:lstStyle/>
          <a:p>
            <a:r>
              <a:rPr lang="en-US" sz="5400" b="1" dirty="0">
                <a:solidFill>
                  <a:schemeClr val="bg1"/>
                </a:solidFill>
              </a:rPr>
              <a:t>D</a:t>
            </a:r>
            <a:r>
              <a:rPr lang="tr-TR" sz="5400" b="1" dirty="0">
                <a:solidFill>
                  <a:schemeClr val="bg1"/>
                </a:solidFill>
              </a:rPr>
              <a:t>ATA</a:t>
            </a:r>
            <a:r>
              <a:rPr lang="en-US" sz="5400" b="1" dirty="0">
                <a:solidFill>
                  <a:schemeClr val="bg1"/>
                </a:solidFill>
              </a:rPr>
              <a:t> V</a:t>
            </a:r>
            <a:r>
              <a:rPr lang="tr-TR" sz="5400" b="1" dirty="0">
                <a:solidFill>
                  <a:schemeClr val="bg1"/>
                </a:solidFill>
              </a:rPr>
              <a:t>ISUALIZATION</a:t>
            </a:r>
            <a:endParaRPr lang="en-US" sz="5400" dirty="0">
              <a:solidFill>
                <a:schemeClr val="bg1"/>
              </a:solidFill>
            </a:endParaRPr>
          </a:p>
        </p:txBody>
      </p:sp>
      <p:cxnSp>
        <p:nvCxnSpPr>
          <p:cNvPr id="15" name="Straight Connector 1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972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8F32ADC1-666A-3FA7-65B5-65DF3698106B}"/>
              </a:ext>
            </a:extLst>
          </p:cNvPr>
          <p:cNvPicPr>
            <a:picLocks noChangeAspect="1"/>
          </p:cNvPicPr>
          <p:nvPr/>
        </p:nvPicPr>
        <p:blipFill>
          <a:blip r:embed="rId3"/>
          <a:stretch>
            <a:fillRect/>
          </a:stretch>
        </p:blipFill>
        <p:spPr>
          <a:xfrm>
            <a:off x="1063551" y="1572305"/>
            <a:ext cx="9875655" cy="4745028"/>
          </a:xfrm>
          <a:prstGeom prst="rect">
            <a:avLst/>
          </a:prstGeom>
        </p:spPr>
      </p:pic>
    </p:spTree>
    <p:extLst>
      <p:ext uri="{BB962C8B-B14F-4D97-AF65-F5344CB8AC3E}">
        <p14:creationId xmlns:p14="http://schemas.microsoft.com/office/powerpoint/2010/main" val="21643713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16c05727-aa75-4e4a-9b5f-8a80a116589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71af3243-3dd4-4a8d-8c0d-dd76da1f02a5"/>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{8547CB95-8D6E-4320-9B38-2C3C5862645F}tf22712842_win32</Template>
  <TotalTime>172</TotalTime>
  <Words>273</Words>
  <Application>Microsoft Office PowerPoint</Application>
  <PresentationFormat>Geniş ekran</PresentationFormat>
  <Paragraphs>31</Paragraphs>
  <Slides>21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21</vt:i4>
      </vt:variant>
    </vt:vector>
  </HeadingPairs>
  <TitlesOfParts>
    <vt:vector size="26" baseType="lpstr">
      <vt:lpstr>Bookman Old Style</vt:lpstr>
      <vt:lpstr>Calibri</vt:lpstr>
      <vt:lpstr>Franklin Gothic Book</vt:lpstr>
      <vt:lpstr>Helvetica Neue</vt:lpstr>
      <vt:lpstr>1_RetrospectVTI</vt:lpstr>
      <vt:lpstr>Applied Machine Learning Project Presentation</vt:lpstr>
      <vt:lpstr>PowerPoint Sunusu</vt:lpstr>
      <vt:lpstr>PowerPoint Sunusu</vt:lpstr>
      <vt:lpstr>PowerPoint Sunusu</vt:lpstr>
      <vt:lpstr>PowerPoint Sunusu</vt:lpstr>
      <vt:lpstr>PowerPoint Sunusu</vt:lpstr>
      <vt:lpstr>PowerPoint Sunusu</vt:lpstr>
      <vt:lpstr>DATA VISUALIZATION</vt:lpstr>
      <vt:lpstr>PowerPoint Sunusu</vt:lpstr>
      <vt:lpstr>PowerPoint Sunusu</vt:lpstr>
      <vt:lpstr>PowerPoint Sunusu</vt:lpstr>
      <vt:lpstr>PowerPoint Sunusu</vt:lpstr>
      <vt:lpstr>PowerPoint Sunusu</vt:lpstr>
      <vt:lpstr>PowerPoint Sunusu</vt:lpstr>
      <vt:lpstr>QUESTIONS</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Computing For Students Survey</dc:title>
  <dc:creator>Wael Kabouk</dc:creator>
  <cp:lastModifiedBy>hakkicanbuluc@posta.mu.edu.tr</cp:lastModifiedBy>
  <cp:revision>8</cp:revision>
  <dcterms:created xsi:type="dcterms:W3CDTF">2022-06-08T13:37:05Z</dcterms:created>
  <dcterms:modified xsi:type="dcterms:W3CDTF">2022-06-09T07:48:27Z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